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18.png" ContentType="image/png"/>
  <Override PartName="/ppt/media/image4.png" ContentType="image/png"/>
  <Override PartName="/ppt/media/image27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7.png" ContentType="image/png"/>
  <Override PartName="/ppt/media/image3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7.jpeg" ContentType="image/jpe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35.jpeg" ContentType="image/jpeg"/>
  <Override PartName="/ppt/media/image1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1E3D9E4-83D1-412D-AE88-CD0508D7D83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A1393D0-6E6A-4ADF-905B-3C111199ADFD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706F6D-5348-4CEE-ABE7-8AA98FBF6884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876619-589B-487A-BF61-D26409394967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CE711D9-AFAA-40C1-829F-46BA4A49B0AB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88590B0-9B9E-4E52-9FF1-4E389C584DC5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43C5E6-8725-40A3-BD44-DBCF56AC6F6E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EC5D862-486B-4187-A3CA-265FDD49685C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DB128D-7B19-45DA-A7CF-FBEE6BA368D6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26602B9-328B-45AA-B646-6A4D27DFEAD4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F4905D8-6341-42E0-9699-8DC098BBAF7E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37B8464-68EE-4906-9646-74DD5D2A7B10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9CE3427-B90B-497E-B53B-52E1BA96CC57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38C94F0-C2D0-4ACE-938D-16A2A4382E65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289833-0DFF-46AD-8C4A-72AEE0963A4A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0CDBD7-8B52-4DB1-A961-EABD7016F8C5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B02B76-C750-4C6D-A180-6325F3A41CBF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B050333-608F-4E66-8293-F981DAD9247C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29C995D-5024-4F04-B96D-972EEC1ECD2E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C31EC6-112D-431E-9FFB-AEF84B83ABE3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30C3F24-0EFC-41EB-9FC8-9CA4D22200F7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3A2B27B-3F63-4DE8-8A7B-2D3EFEF63F7D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B070F9-02BB-4480-B6FF-145E22800C1B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0716E5-2B7C-40FD-8A79-F5EA7085E050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FF76470-E550-41A8-A596-1D233F22EB18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891FE6C-3E50-4652-8208-EC623F5A808B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499673-B980-4D73-8D53-38AABDB0073D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5D58CB-5FCA-44D6-80B3-9E002D9B4264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6AE8B1A-6927-4156-88B3-513A862A997A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6DB8260-88A4-4F31-B20E-9D47048A9E9C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9B48A1-B0E4-4378-9D48-83A51FC726C7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A55E36-8C4B-4224-A845-F05D38B5EB29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C18D5A-DD9D-40F7-A187-6A9CDAEE2FF0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E6473B-E71A-447A-BA66-925C183DCB83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D673CC-339B-49C0-931B-4BF3A2318980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15622C1-E1F4-4657-881A-329BB602B2F0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B86292-8540-494C-814C-64CC7FB91F86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AA18C62-F2B4-4A6C-868C-370379D4FB7A}" type="slidenum">
              <a:rPr b="0" lang="nb-NO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49760" cy="6636960"/>
            <a:chOff x="0" y="228600"/>
            <a:chExt cx="2849760" cy="663696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99000" cy="62424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4760" cy="232056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7680" cy="141840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69560" cy="36180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0080" cy="332676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4400" cy="292608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6320" cy="49212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8280" cy="102312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4320" cy="404640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0200" cy="33552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5640" cy="2199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6880" cy="62064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4760" cy="6852240"/>
            <a:chOff x="27360" y="-720"/>
            <a:chExt cx="2354760" cy="685224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2480" cy="439920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1560" cy="157896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29120" cy="98892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0080" cy="223416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2440" cy="302544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2480" cy="27972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0640" cy="5097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8320" cy="271512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18800" cy="25128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6080" cy="67248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6360" cy="22608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08800" cy="52884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1080" cy="68562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CustomShape 28"/>
          <p:cNvSpPr/>
          <p:nvPr/>
        </p:nvSpPr>
        <p:spPr>
          <a:xfrm>
            <a:off x="0" y="4323960"/>
            <a:ext cx="1742760" cy="77688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>
          <a:xfrm>
            <a:off x="0" y="228600"/>
            <a:ext cx="2849760" cy="6636960"/>
            <a:chOff x="0" y="228600"/>
            <a:chExt cx="2849760" cy="6636960"/>
          </a:xfrm>
        </p:grpSpPr>
        <p:sp>
          <p:nvSpPr>
            <p:cNvPr id="67" name="CustomShape 2"/>
            <p:cNvSpPr/>
            <p:nvPr/>
          </p:nvSpPr>
          <p:spPr>
            <a:xfrm>
              <a:off x="0" y="2575080"/>
              <a:ext cx="99000" cy="62424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3"/>
            <p:cNvSpPr/>
            <p:nvPr/>
          </p:nvSpPr>
          <p:spPr>
            <a:xfrm>
              <a:off x="128520" y="3156480"/>
              <a:ext cx="644760" cy="232056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4"/>
            <p:cNvSpPr/>
            <p:nvPr/>
          </p:nvSpPr>
          <p:spPr>
            <a:xfrm>
              <a:off x="807120" y="5447160"/>
              <a:ext cx="607680" cy="141840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5"/>
            <p:cNvSpPr/>
            <p:nvPr/>
          </p:nvSpPr>
          <p:spPr>
            <a:xfrm>
              <a:off x="959760" y="6503760"/>
              <a:ext cx="169560" cy="36180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6"/>
            <p:cNvSpPr/>
            <p:nvPr/>
          </p:nvSpPr>
          <p:spPr>
            <a:xfrm>
              <a:off x="100800" y="3201120"/>
              <a:ext cx="820080" cy="332676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"/>
            <p:cNvSpPr/>
            <p:nvPr/>
          </p:nvSpPr>
          <p:spPr>
            <a:xfrm>
              <a:off x="22320" y="228600"/>
              <a:ext cx="104400" cy="292608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8"/>
            <p:cNvSpPr/>
            <p:nvPr/>
          </p:nvSpPr>
          <p:spPr>
            <a:xfrm>
              <a:off x="78120" y="2944080"/>
              <a:ext cx="76320" cy="49212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9"/>
            <p:cNvSpPr/>
            <p:nvPr/>
          </p:nvSpPr>
          <p:spPr>
            <a:xfrm>
              <a:off x="769680" y="5478840"/>
              <a:ext cx="188280" cy="102312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0"/>
            <p:cNvSpPr/>
            <p:nvPr/>
          </p:nvSpPr>
          <p:spPr>
            <a:xfrm>
              <a:off x="775440" y="1398960"/>
              <a:ext cx="2074320" cy="404640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1"/>
            <p:cNvSpPr/>
            <p:nvPr/>
          </p:nvSpPr>
          <p:spPr>
            <a:xfrm>
              <a:off x="922680" y="6530040"/>
              <a:ext cx="160200" cy="33552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2"/>
            <p:cNvSpPr/>
            <p:nvPr/>
          </p:nvSpPr>
          <p:spPr>
            <a:xfrm>
              <a:off x="769680" y="5359320"/>
              <a:ext cx="35640" cy="21996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3"/>
            <p:cNvSpPr/>
            <p:nvPr/>
          </p:nvSpPr>
          <p:spPr>
            <a:xfrm>
              <a:off x="849960" y="6244560"/>
              <a:ext cx="236880" cy="62064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" name="Group 14"/>
          <p:cNvGrpSpPr/>
          <p:nvPr/>
        </p:nvGrpSpPr>
        <p:grpSpPr>
          <a:xfrm>
            <a:off x="27360" y="-720"/>
            <a:ext cx="2354760" cy="6852240"/>
            <a:chOff x="27360" y="-720"/>
            <a:chExt cx="2354760" cy="6852240"/>
          </a:xfrm>
        </p:grpSpPr>
        <p:sp>
          <p:nvSpPr>
            <p:cNvPr id="80" name="CustomShape 15"/>
            <p:cNvSpPr/>
            <p:nvPr/>
          </p:nvSpPr>
          <p:spPr>
            <a:xfrm>
              <a:off x="27360" y="-720"/>
              <a:ext cx="492480" cy="439920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6"/>
            <p:cNvSpPr/>
            <p:nvPr/>
          </p:nvSpPr>
          <p:spPr>
            <a:xfrm>
              <a:off x="550440" y="4316400"/>
              <a:ext cx="421560" cy="157896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7"/>
            <p:cNvSpPr/>
            <p:nvPr/>
          </p:nvSpPr>
          <p:spPr>
            <a:xfrm>
              <a:off x="1006200" y="5862600"/>
              <a:ext cx="429120" cy="98892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8"/>
            <p:cNvSpPr/>
            <p:nvPr/>
          </p:nvSpPr>
          <p:spPr>
            <a:xfrm>
              <a:off x="521640" y="4364280"/>
              <a:ext cx="550080" cy="223416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9"/>
            <p:cNvSpPr/>
            <p:nvPr/>
          </p:nvSpPr>
          <p:spPr>
            <a:xfrm>
              <a:off x="468000" y="1289160"/>
              <a:ext cx="172440" cy="302544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0"/>
            <p:cNvSpPr/>
            <p:nvPr/>
          </p:nvSpPr>
          <p:spPr>
            <a:xfrm>
              <a:off x="1111680" y="6571440"/>
              <a:ext cx="132480" cy="27972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1"/>
            <p:cNvSpPr/>
            <p:nvPr/>
          </p:nvSpPr>
          <p:spPr>
            <a:xfrm>
              <a:off x="502560" y="4107600"/>
              <a:ext cx="80640" cy="5097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22"/>
            <p:cNvSpPr/>
            <p:nvPr/>
          </p:nvSpPr>
          <p:spPr>
            <a:xfrm>
              <a:off x="973800" y="3145680"/>
              <a:ext cx="1408320" cy="271512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3"/>
            <p:cNvSpPr/>
            <p:nvPr/>
          </p:nvSpPr>
          <p:spPr>
            <a:xfrm>
              <a:off x="1073520" y="6600240"/>
              <a:ext cx="118800" cy="25128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4"/>
            <p:cNvSpPr/>
            <p:nvPr/>
          </p:nvSpPr>
          <p:spPr>
            <a:xfrm>
              <a:off x="973800" y="5897160"/>
              <a:ext cx="136080" cy="67248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5"/>
            <p:cNvSpPr/>
            <p:nvPr/>
          </p:nvSpPr>
          <p:spPr>
            <a:xfrm>
              <a:off x="973800" y="5772600"/>
              <a:ext cx="36360" cy="22608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6"/>
            <p:cNvSpPr/>
            <p:nvPr/>
          </p:nvSpPr>
          <p:spPr>
            <a:xfrm>
              <a:off x="1006200" y="6322680"/>
              <a:ext cx="208800" cy="52884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CustomShape 27"/>
          <p:cNvSpPr/>
          <p:nvPr/>
        </p:nvSpPr>
        <p:spPr>
          <a:xfrm>
            <a:off x="0" y="0"/>
            <a:ext cx="181080" cy="68562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28"/>
          <p:cNvSpPr/>
          <p:nvPr/>
        </p:nvSpPr>
        <p:spPr>
          <a:xfrm flipV="1">
            <a:off x="-2520" y="711000"/>
            <a:ext cx="1586880" cy="50544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2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3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youtu.be/FQductHBLiY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youtu.be/OrNBEhzjg8I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728000" y="4896000"/>
            <a:ext cx="5518440" cy="23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595959"/>
                </a:solidFill>
                <a:latin typeface="Century Gothic"/>
                <a:ea typeface="DejaVu Sans"/>
              </a:rPr>
              <a:t>24.08.2022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595959"/>
                </a:solidFill>
                <a:latin typeface="Century Gothic"/>
                <a:ea typeface="DejaVu Sans"/>
              </a:rPr>
              <a:t>Max Korbmacher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595959"/>
                </a:solidFill>
                <a:latin typeface="Century Gothic"/>
                <a:ea typeface="DejaVu Sans"/>
              </a:rPr>
              <a:t>PhD Stipendiat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595959"/>
                </a:solidFill>
                <a:latin typeface="Century Gothic"/>
                <a:ea typeface="DejaVu Sans"/>
              </a:rPr>
              <a:t>Max.korbmacher@hvl.no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1800" spc="-1" strike="noStrike">
                <a:solidFill>
                  <a:srgbClr val="595959"/>
                </a:solidFill>
                <a:latin typeface="Century Gothic"/>
                <a:ea typeface="DejaVu Sans"/>
              </a:rPr>
              <a:t>Høgskolen på Vestlandet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760040" y="-216000"/>
            <a:ext cx="9686520" cy="24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62626"/>
                </a:solidFill>
                <a:latin typeface="Century Gothic"/>
                <a:ea typeface="DejaVu Sans"/>
              </a:rPr>
              <a:t>Utvikling og aldring: psykologiske og nevrovitenskapelige perspektiv på livsløpet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40" name="Plassholder for innhold 6" descr=""/>
          <p:cNvPicPr/>
          <p:nvPr/>
        </p:nvPicPr>
        <p:blipFill>
          <a:blip r:embed="rId1"/>
          <a:stretch/>
        </p:blipFill>
        <p:spPr>
          <a:xfrm>
            <a:off x="8784000" y="5866560"/>
            <a:ext cx="3166560" cy="82800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320000" y="1872000"/>
            <a:ext cx="7152480" cy="374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Tilknytting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2593080" y="1923840"/>
            <a:ext cx="5613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Blant pattedyr er tilknytting  et viktig konsept for barnets utvikling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barne lærer seg at den vil får respons på sitt atferd</a:t>
            </a:r>
            <a:endParaRPr b="0" lang="en-GB" sz="1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gråt betyr mat eller kos som konsekvens</a:t>
            </a:r>
            <a:endParaRPr b="0" lang="en-GB" sz="1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hvis forventningene brytes systematisk vil barnet tilpasse seg til det etter hvert</a:t>
            </a:r>
            <a:endParaRPr b="0" lang="en-GB" sz="1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kan være noe positivt for overlevelsen, men i noen tilfeller kan det fører til psykologiske problemer</a:t>
            </a:r>
            <a:endParaRPr b="0" lang="en-GB" sz="1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Eks “Still face experiment”: https://youtu.be/apzXGEbZht0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8280000" y="2145240"/>
            <a:ext cx="3699720" cy="24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Barn er barn (ikke unge voksne)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1600-tallet ble barna fortsatt sett som “små voksne”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basert på hjerneutviklingen (avsluttes med 26 år) kan det ikke stemme ((se grafikk))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frontallappen som telles for en stor del av rasjonell tenkning utvikles sen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derfor er det også ikke rimelig å gi barn for mye ansvar - de kan ikke tenke enda som en voksen, selv om de prøver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72000" y="4248000"/>
            <a:ext cx="5686920" cy="25520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0152000" y="0"/>
            <a:ext cx="2039760" cy="236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Små voksne?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1900-tallet ble barna fortsatt sett som små voksne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basert på hjerneutviklingen (avsluttes med 26 år) kan det ikke stemme ((se grafikk))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frontallappen som telles for en stor del av rasjonell tenkning utvikles sen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derfor er det også ikke rimelig å gi barn for mye ansvar - de kan ikke tenke enda som en voksen, selv om de prøver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20240" y="791640"/>
            <a:ext cx="12190320" cy="54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Barn er barn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1900-tallet ble barna fortsatt sett som “små voksne”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basert på hjerneutviklingen (avsluttes med 26 år) kan det ikke stemme ((se grafikk))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frontallappen som telles for en stor del av rasjonell tenkning utvikles sen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derfor er det også ikke rimelig å gi barn for mye ansvar - de kan ikke tenke enda som en voksen, selv om de prøver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Tilknyttningsteori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593080" y="1923840"/>
            <a:ext cx="755856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Tilknyttning: Det emosjonelle båndet mellom barn og omsorgsgivare (mor, far, besteforeldre, andre)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Tilknyttning er et biologisk system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vi kommer programert inn til denne verden med et tilknyttningsystem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Tilknyttningsystemet sikkrer overlelse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Uten tilknyttning ville ikke mennesket overlevelse 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Tilknytning er viktig for å forstå seg selv og andre.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er I relasjon med våre omsorgsgivere vi lær oss og forstå oss selv og andre.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504000" y="2088000"/>
            <a:ext cx="2423880" cy="24238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10152000" y="455256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262626"/>
                </a:solidFill>
                <a:latin typeface="Century Gothic"/>
                <a:ea typeface="DejaVu Sans"/>
              </a:rPr>
              <a:t>John Bowlby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664000" y="2520000"/>
            <a:ext cx="7825320" cy="417564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Tilknyttningsteori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2593080" y="1923840"/>
            <a:ext cx="935856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Tilknytning utvikles I stadier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Kognitiv utviklingsteori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Fokus: kognitiv utvikling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Kognisjon: bearbeidning av informasjon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utviklingen kan forstås i forskjellige stadier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Sensomotorisk fase (alder 0-2)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preoperasjonelle stadiet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konkret-opreasjonelle stadiet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Formell operasjonell fase (alder 12 til voksen)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https://www.youtube.com/watch?v=TRF27F2bn-A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8640000" y="1368000"/>
            <a:ext cx="3214440" cy="48236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9737640" y="626400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262626"/>
                </a:solidFill>
                <a:latin typeface="Century Gothic"/>
                <a:ea typeface="DejaVu Sans"/>
              </a:rPr>
              <a:t>Jean Piaget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Psykososiale utviklingsstadier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Fokus: personlighetsutvikling (psykososial)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Eriksen utgikk også fra utviklingsstadier, men forskjellige enn Piaget: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oral fase til 1,5 år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autonomifasen til 3 år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(utforsk omgivelsen, klare regler nødvendige)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Initiativfasen til 6 år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(mer utforsking og selvstendighet, men klare grenser er nødvendige for trygghet)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ferdighetsfasen til puberteten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(skole, sosiale interaksjoner og dermed tilhørighet blir viktig, store kroppslige og dermed psykologiske forandringer, venner og selvstendighet viktig men familie fortsatt viktig)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8880" y="2045160"/>
            <a:ext cx="2696760" cy="321048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1025640" y="5328000"/>
            <a:ext cx="156708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262626"/>
                </a:solidFill>
                <a:latin typeface="Century Gothic"/>
                <a:ea typeface="DejaVu Sans"/>
              </a:rPr>
              <a:t>Erik H. Erikson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Development = Nature &amp; Nurture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593080" y="1923840"/>
            <a:ext cx="5613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Genetisk forutsettning fra foreldrene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Epigenetikk = hvordan genene blir lest ut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Epigenetikk påvirket av miljøet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Konseus i vitenskap er at ikke en av de to, gener eller miljø, er viktigere enn den andre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Eks diabetesforskning: </a:t>
            </a:r>
            <a:r>
              <a:rPr b="0" lang="en-US" sz="1800" spc="-1" strike="noStrike" u="sng">
                <a:solidFill>
                  <a:srgbClr val="fb4a18"/>
                </a:solidFill>
                <a:uFillTx/>
                <a:latin typeface="Century Gothic"/>
                <a:ea typeface="Noto Sans CJK SC"/>
                <a:hlinkClick r:id="rId1"/>
              </a:rPr>
              <a:t>https://youtu.be/FQductHBLiY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Eks forskning på hjernealderen: fødselsvekt er viktig for hjernealderen gjennom hele livet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8208000" y="2574360"/>
            <a:ext cx="3839040" cy="23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Sykdom hos barn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Barna kommer inn i sykehus pga sykdom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barn har barnebehov, hvis frisk eller syk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noen tilfeller sterke reaksjoner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f.eks. Cerebral parse kan gjøre sensitiv til lyd og bevegelser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Oversikt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2593080" y="1583640"/>
            <a:ext cx="875016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14440" indent="-5126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n-GB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Barndom &amp; Ungdom</a:t>
            </a:r>
            <a:endParaRPr b="0" lang="en-GB" sz="2800" spc="-1" strike="noStrike">
              <a:latin typeface="Arial"/>
            </a:endParaRPr>
          </a:p>
          <a:p>
            <a:pPr marL="514440" indent="-5126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Century Gothic"/>
              <a:buAutoNum type="arabicPeriod"/>
            </a:pPr>
            <a:r>
              <a:rPr b="0" lang="en-GB" sz="2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Aldring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480920" y="302400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DEL 2: Aldring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Hjerneutvikling kryss livet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grå og hvit substans differensieres kryss livet og særlig i de første årene av livet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hjerner våkser raskest i år 1, langsommere deretter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peak av volumen: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grå materie: tenårsalser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hvit substans: ung voksenalder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816600" y="4390920"/>
            <a:ext cx="5134320" cy="23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Hjerneutvikling kryss livet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grå og hvit substans differensieres kryss livet og særlig i de første årene av livet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hjerner våkser raskest i år 1, langsommere deretter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peak av volumen: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grå materie: tenårsalser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hvit substans: ung voksenalder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20600" y="791640"/>
            <a:ext cx="12190320" cy="54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Hjerneutvikling kryss livet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Fokus på grå substans: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Kan måles på forskjellige måter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Volumen, tjukkhet, overfalteareal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2880000" y="3240000"/>
            <a:ext cx="5183640" cy="357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Hjerneutvikling kryss livet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Fokus på grå substans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296000" y="-3600"/>
            <a:ext cx="994428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Plastisitet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plastisitet = alltid i forandring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først bare flere og flere forbindelser mellom nevronene (hvit materie)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etter hvert adaptiv/optimalisering av forbindelsene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grunn: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1) kompensasjon når deler av nettverket ikke fungerer</a:t>
            </a:r>
            <a:endParaRPr b="0" lang="en-GB" sz="18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2) å bli mer effektiv (energisparende), da hjernen krever allerede 20% av energien&gt;&gt;evolusjonært sett dyrt!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Eksempler på plastisitet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pasient som mistet nesten en hel hemisfere pga perinatal slag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Se på bildet (fMRI projeksjon på T1 opptak)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fungerte nesten normal i livet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jo yngre hjernen er, desto høyere er kompensasjonspotensialet når noe sjer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har bl. a. å gjøre med kroppens mulighet til cellfornyelse (stopper rund 26 år)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Eksempler på plastisitet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pasient som mistet nesten en hel hemisfere pga perinatal slag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Se bildet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- fungerte nesten normal i livet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- jo yngre hjernen er, desto høyere er kompensasjonspotensialet når noe sjer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- det har bl. a. å gjøre med kroppens mulighet til cellfornyelse (stopper rund 26 år)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664000" y="216000"/>
            <a:ext cx="8271720" cy="655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Eksempler på plastisitet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pasient som mistet nesten en hel hemisfere pga perinatal slag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fungerte nesten normal i livet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jo yngre hjernen er, desto høyere er kompensasjonspotensialet når noe sjer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det har bl. a. å gjøre med kroppens mulighet til cellfornyelse (stopper rund 26 år)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MEN! Plastisitet fungerer </a:t>
            </a:r>
            <a:r>
              <a:rPr b="0" lang="en-US" sz="1800" spc="-1" strike="noStrike" u="sng">
                <a:solidFill>
                  <a:srgbClr val="404040"/>
                </a:solidFill>
                <a:uFillTx/>
                <a:latin typeface="Century Gothic"/>
                <a:ea typeface="DejaVu Sans"/>
              </a:rPr>
              <a:t>ulikt i forskjellige hjerneområder og aldersgrupper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!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Sammenhengen mellom hjernen og psyken: Phineas Gage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case: Phineas Gage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ulykke og deretter personlighetsforandringer, aggresjon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tidelig død pga ulykke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628440" y="3240000"/>
            <a:ext cx="6378480" cy="336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Generelt om forelesningene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593080" y="1583640"/>
            <a:ext cx="875016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Utgangspunktet for å forstå (utviklings) psykologi: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Alt som er psykologisk er biologisk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kroppen forandres gjennom livet som vil påvirke psyk prosesser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her finnes det noen perioder av sterkere og svakere forandringer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vår fokus vil være sterkere forandringer (Barndom&amp;ungsom, alderdom)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510080" y="4572360"/>
            <a:ext cx="4056480" cy="212220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 rot="5304000">
            <a:off x="7503480" y="4390200"/>
            <a:ext cx="780840" cy="638640"/>
          </a:xfrm>
          <a:custGeom>
            <a:avLst/>
            <a:gdLst/>
            <a:ahLst/>
            <a:rect l="l" t="t" r="r" b="b"/>
            <a:pathLst>
              <a:path w="2176" h="1780">
                <a:moveTo>
                  <a:pt x="0" y="444"/>
                </a:moveTo>
                <a:lnTo>
                  <a:pt x="1630" y="444"/>
                </a:lnTo>
                <a:lnTo>
                  <a:pt x="1630" y="0"/>
                </a:lnTo>
                <a:lnTo>
                  <a:pt x="2175" y="889"/>
                </a:lnTo>
                <a:lnTo>
                  <a:pt x="1630" y="1779"/>
                </a:lnTo>
                <a:lnTo>
                  <a:pt x="1630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de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"/>
          <p:cNvSpPr/>
          <p:nvPr/>
        </p:nvSpPr>
        <p:spPr>
          <a:xfrm rot="5304000">
            <a:off x="5543280" y="4390200"/>
            <a:ext cx="780840" cy="638640"/>
          </a:xfrm>
          <a:custGeom>
            <a:avLst/>
            <a:gdLst/>
            <a:ahLst/>
            <a:rect l="l" t="t" r="r" b="b"/>
            <a:pathLst>
              <a:path w="2175" h="1779">
                <a:moveTo>
                  <a:pt x="0" y="444"/>
                </a:moveTo>
                <a:lnTo>
                  <a:pt x="1630" y="444"/>
                </a:lnTo>
                <a:lnTo>
                  <a:pt x="1630" y="0"/>
                </a:lnTo>
                <a:lnTo>
                  <a:pt x="2174" y="889"/>
                </a:lnTo>
                <a:lnTo>
                  <a:pt x="1630" y="1778"/>
                </a:lnTo>
                <a:lnTo>
                  <a:pt x="1630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de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"/>
          <p:cNvSpPr/>
          <p:nvPr/>
        </p:nvSpPr>
        <p:spPr>
          <a:xfrm rot="5304000">
            <a:off x="5183280" y="4650480"/>
            <a:ext cx="780840" cy="638640"/>
          </a:xfrm>
          <a:custGeom>
            <a:avLst/>
            <a:gdLst/>
            <a:ahLst/>
            <a:rect l="l" t="t" r="r" b="b"/>
            <a:pathLst>
              <a:path w="2175" h="1779">
                <a:moveTo>
                  <a:pt x="0" y="444"/>
                </a:moveTo>
                <a:lnTo>
                  <a:pt x="1630" y="444"/>
                </a:lnTo>
                <a:lnTo>
                  <a:pt x="1630" y="0"/>
                </a:lnTo>
                <a:lnTo>
                  <a:pt x="2174" y="889"/>
                </a:lnTo>
                <a:lnTo>
                  <a:pt x="1630" y="1778"/>
                </a:lnTo>
                <a:lnTo>
                  <a:pt x="1630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de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6"/>
          <p:cNvSpPr/>
          <p:nvPr/>
        </p:nvSpPr>
        <p:spPr>
          <a:xfrm rot="5304000">
            <a:off x="4881600" y="4894200"/>
            <a:ext cx="780840" cy="638640"/>
          </a:xfrm>
          <a:custGeom>
            <a:avLst/>
            <a:gdLst/>
            <a:ahLst/>
            <a:rect l="l" t="t" r="r" b="b"/>
            <a:pathLst>
              <a:path w="2176" h="1780">
                <a:moveTo>
                  <a:pt x="0" y="445"/>
                </a:moveTo>
                <a:lnTo>
                  <a:pt x="1630" y="444"/>
                </a:lnTo>
                <a:lnTo>
                  <a:pt x="1630" y="0"/>
                </a:lnTo>
                <a:lnTo>
                  <a:pt x="2175" y="890"/>
                </a:lnTo>
                <a:lnTo>
                  <a:pt x="1631" y="1779"/>
                </a:lnTo>
                <a:lnTo>
                  <a:pt x="1630" y="1335"/>
                </a:lnTo>
                <a:lnTo>
                  <a:pt x="0" y="1334"/>
                </a:lnTo>
                <a:lnTo>
                  <a:pt x="0" y="445"/>
                </a:lnTo>
              </a:path>
            </a:pathLst>
          </a:custGeom>
          <a:solidFill>
            <a:srgbClr val="ffde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7"/>
          <p:cNvSpPr/>
          <p:nvPr/>
        </p:nvSpPr>
        <p:spPr>
          <a:xfrm rot="5304000">
            <a:off x="4548960" y="5254200"/>
            <a:ext cx="780840" cy="638640"/>
          </a:xfrm>
          <a:custGeom>
            <a:avLst/>
            <a:gdLst/>
            <a:ahLst/>
            <a:rect l="l" t="t" r="r" b="b"/>
            <a:pathLst>
              <a:path w="2175" h="1779">
                <a:moveTo>
                  <a:pt x="0" y="444"/>
                </a:moveTo>
                <a:lnTo>
                  <a:pt x="1630" y="444"/>
                </a:lnTo>
                <a:lnTo>
                  <a:pt x="1630" y="0"/>
                </a:lnTo>
                <a:lnTo>
                  <a:pt x="2174" y="889"/>
                </a:lnTo>
                <a:lnTo>
                  <a:pt x="1630" y="1778"/>
                </a:lnTo>
                <a:lnTo>
                  <a:pt x="1630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de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Sammenhengen mellom hjernen og psyken: Aldring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personlighetsforandringer også i nevrodegenerative sykdommer som Alzheimers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en del funksjoner kan lokaliseres ganske tydelig og hvis slike nettverker er påvirket er også funksjonene påvirket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eksempel: Baddeley &amp; Hitch’s working memory i hjernen: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2232000" y="3888000"/>
            <a:ext cx="3958920" cy="29458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7054200" y="3960000"/>
            <a:ext cx="4104720" cy="28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Sammenhengen mellom hjernen og psyken: Aldring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personlighetsforandringer også i nevrodegenerative sykdommer som Alzheimers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en del funksjoner kan lokaliseres ganske tydelig og hvis slike nettverker er påvirket er også funksjonene påvirket</a:t>
            </a:r>
            <a:endParaRPr b="0" lang="en-GB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eksempel: Baddeley &amp; Hitch’s working memory i hjernen: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536000" y="3888000"/>
            <a:ext cx="3958920" cy="29458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016000" y="0"/>
            <a:ext cx="9214200" cy="685656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3240000" y="3960000"/>
            <a:ext cx="4104720" cy="28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Brain Mapping: kartlegging av hjernestruktur og funksjon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En veldig grov indeling: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frontalapp: kognitive funksjoner (sosiale handlinger, predikering, beregningen)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temporallapp: språk &amp; audio, minne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parietallapp: bevegelse, første bearbeidelse av innkommende informasjon fra sansene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occipitallapp: seeing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men alltid en sammenspill! F.eks. Vi sa at minne går kryss lappene!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Aldringsprosesser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593080" y="1923840"/>
            <a:ext cx="9141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aldringsprosesser påvirker alle hjerneområder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kort sagt: atrofi i alle områder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betyr ikke at kognitiv/daglig funksjon blir lineær verre!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heller ligner hjernen grå substans tap ut med forandringer i hvit materie strukturer (husk plastisitet)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Psykologiske forandringer under aldringen: </a:t>
            </a: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  <a:ea typeface="DejaVu Sans"/>
              </a:rPr>
              <a:t>subjectiv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 velvære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2593080" y="1546560"/>
            <a:ext cx="331020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perspektiv: velvære &amp; helse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vestlige land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lavest punkt i velvære mellom 45-54 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Grunn?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5760000" y="2011680"/>
            <a:ext cx="6431400" cy="464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Psykologiske forandringer under aldringen: </a:t>
            </a: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  <a:ea typeface="DejaVu Sans"/>
              </a:rPr>
              <a:t>subjectiv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 velvære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2593080" y="1546560"/>
            <a:ext cx="331020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perspektiv: velvære &amp; helse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tidligere Sovjet land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velvære nesten linear relatert til alder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Grunn?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5949360" y="1764360"/>
            <a:ext cx="6242040" cy="47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Psykologiske forandringer under aldringen: </a:t>
            </a: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  <a:ea typeface="DejaVu Sans"/>
              </a:rPr>
              <a:t>subjectiv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 velvære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593080" y="1546560"/>
            <a:ext cx="331020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perspektiv: velvære &amp; helse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sub-Sahara Afrika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velvære er konstant lav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Grunn?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5832000" y="1872000"/>
            <a:ext cx="6321960" cy="46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Psykologiske forandringer under aldringen: </a:t>
            </a:r>
            <a:r>
              <a:rPr b="0" lang="en-US" sz="3600" spc="-1" strike="noStrike" u="sng">
                <a:solidFill>
                  <a:srgbClr val="262626"/>
                </a:solidFill>
                <a:uFillTx/>
                <a:latin typeface="Century Gothic"/>
                <a:ea typeface="DejaVu Sans"/>
              </a:rPr>
              <a:t>subjectiv</a:t>
            </a: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 velvære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593080" y="1546560"/>
            <a:ext cx="331020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perspektiv: velvære &amp; helse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 </a:t>
            </a:r>
            <a:r>
              <a:rPr b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Søramerika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reduseres velvære langsomt med alderen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Grunn? Som I ex-Sovjet land?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5806440" y="1944000"/>
            <a:ext cx="6384960" cy="447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Sammenhenger mellom subjectiv &amp; objektiv velvære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2593080" y="1546560"/>
            <a:ext cx="842220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Bidireksjonal sammenheng mellom subj&amp;obj vevære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Eldre har flere helseutfordringer + de som har aldersrelaterte helseutfordringer viser mer depressiv stemmning &amp; lavere velvære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Positiv subj velvære &gt;&gt; lengere livstid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Viktig å huske: </a:t>
            </a:r>
            <a:r>
              <a:rPr b="1" i="1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alt hva som er psykologisk er også biologisk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For mer info: Steptoe et al (Lancet, 2014): https://doi.org/10.1016%2FS0140-6736(13)61489-0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Bilde 2" descr="Et bilde som inneholder utendørs, person, mann&#10;&#10;Automatisk generert beskrivelse"/>
          <p:cNvPicPr/>
          <p:nvPr/>
        </p:nvPicPr>
        <p:blipFill>
          <a:blip r:embed="rId1"/>
          <a:stretch/>
        </p:blipFill>
        <p:spPr>
          <a:xfrm>
            <a:off x="5098320" y="4672800"/>
            <a:ext cx="3036240" cy="1733760"/>
          </a:xfrm>
          <a:prstGeom prst="rect">
            <a:avLst/>
          </a:prstGeom>
          <a:ln>
            <a:noFill/>
          </a:ln>
        </p:spPr>
      </p:pic>
      <p:pic>
        <p:nvPicPr>
          <p:cNvPr id="277" name="Plassholder for innhold 6" descr=""/>
          <p:cNvPicPr/>
          <p:nvPr/>
        </p:nvPicPr>
        <p:blipFill>
          <a:blip r:embed="rId2"/>
          <a:stretch/>
        </p:blipFill>
        <p:spPr>
          <a:xfrm>
            <a:off x="7423200" y="963720"/>
            <a:ext cx="4123440" cy="107856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4464000" y="2916000"/>
            <a:ext cx="5398560" cy="14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Takk for oppmerksomheten!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Bakgrun: Hva er psykologi?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2593080" y="1583640"/>
            <a:ext cx="875016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Psykologi er vitenskapet av atferd og mentale prosesser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904000" y="3816000"/>
            <a:ext cx="791640" cy="79164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4"/>
          <p:cNvSpPr/>
          <p:nvPr/>
        </p:nvSpPr>
        <p:spPr>
          <a:xfrm>
            <a:off x="7560000" y="2592000"/>
            <a:ext cx="1583640" cy="503640"/>
          </a:xfrm>
          <a:prstGeom prst="wedgeRoundRectCallout">
            <a:avLst>
              <a:gd name="adj1" fmla="val -89990"/>
              <a:gd name="adj2" fmla="val 246643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"/>
          <p:cNvSpPr/>
          <p:nvPr/>
        </p:nvSpPr>
        <p:spPr>
          <a:xfrm>
            <a:off x="4392000" y="3096000"/>
            <a:ext cx="1295640" cy="863640"/>
          </a:xfrm>
          <a:prstGeom prst="cloudCallout">
            <a:avLst>
              <a:gd name="adj1" fmla="val 56467"/>
              <a:gd name="adj2" fmla="val 87189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6"/>
          <p:cNvSpPr/>
          <p:nvPr/>
        </p:nvSpPr>
        <p:spPr>
          <a:xfrm>
            <a:off x="5976000" y="4590000"/>
            <a:ext cx="575640" cy="10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7"/>
          <p:cNvSpPr/>
          <p:nvPr/>
        </p:nvSpPr>
        <p:spPr>
          <a:xfrm>
            <a:off x="4392000" y="4752000"/>
            <a:ext cx="1079640" cy="1295640"/>
          </a:xfrm>
          <a:custGeom>
            <a:avLst/>
            <a:gdLst/>
            <a:ahLst/>
            <a:rect l="l" t="t" r="r" b="b"/>
            <a:pathLst>
              <a:path w="22813" h="22600">
                <a:moveTo>
                  <a:pt x="10812" y="21594"/>
                </a:moveTo>
                <a:cubicBezTo>
                  <a:pt x="10540" y="19423"/>
                  <a:pt x="9746" y="16742"/>
                  <a:pt x="7801" y="15040"/>
                </a:cubicBezTo>
                <a:cubicBezTo>
                  <a:pt x="4560" y="12230"/>
                  <a:pt x="2678" y="12550"/>
                  <a:pt x="566" y="8804"/>
                </a:cubicBezTo>
                <a:cubicBezTo>
                  <a:pt x="-605" y="6314"/>
                  <a:pt x="-208" y="1952"/>
                  <a:pt x="4142" y="313"/>
                </a:cubicBezTo>
                <a:cubicBezTo>
                  <a:pt x="8616" y="-1006"/>
                  <a:pt x="10394" y="2228"/>
                  <a:pt x="10812" y="2888"/>
                </a:cubicBezTo>
                <a:cubicBezTo>
                  <a:pt x="11230" y="2228"/>
                  <a:pt x="12987" y="-1006"/>
                  <a:pt x="17482" y="313"/>
                </a:cubicBezTo>
                <a:cubicBezTo>
                  <a:pt x="21832" y="1952"/>
                  <a:pt x="22208" y="6314"/>
                  <a:pt x="21037" y="8804"/>
                </a:cubicBezTo>
                <a:cubicBezTo>
                  <a:pt x="18925" y="12550"/>
                  <a:pt x="17043" y="12230"/>
                  <a:pt x="13802" y="15040"/>
                </a:cubicBezTo>
                <a:cubicBezTo>
                  <a:pt x="11858" y="16742"/>
                  <a:pt x="11063" y="19423"/>
                  <a:pt x="10812" y="21594"/>
                </a:cubicBez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8"/>
          <p:cNvSpPr/>
          <p:nvPr/>
        </p:nvSpPr>
        <p:spPr>
          <a:xfrm>
            <a:off x="6696000" y="4829760"/>
            <a:ext cx="11923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Kropp: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biologiske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prosesser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" name="CustomShape 9"/>
          <p:cNvSpPr/>
          <p:nvPr/>
        </p:nvSpPr>
        <p:spPr>
          <a:xfrm>
            <a:off x="4392000" y="4358880"/>
            <a:ext cx="1068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Følelser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4542840" y="2677680"/>
            <a:ext cx="92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Tanker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2" name="CustomShape 11"/>
          <p:cNvSpPr/>
          <p:nvPr/>
        </p:nvSpPr>
        <p:spPr>
          <a:xfrm>
            <a:off x="7632000" y="2245680"/>
            <a:ext cx="1344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Handlinger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3" name="CustomShape 12"/>
          <p:cNvSpPr/>
          <p:nvPr/>
        </p:nvSpPr>
        <p:spPr>
          <a:xfrm>
            <a:off x="5976000" y="5472000"/>
            <a:ext cx="287640" cy="863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3"/>
          <p:cNvSpPr/>
          <p:nvPr/>
        </p:nvSpPr>
        <p:spPr>
          <a:xfrm>
            <a:off x="6264000" y="5472360"/>
            <a:ext cx="287640" cy="863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4"/>
          <p:cNvSpPr/>
          <p:nvPr/>
        </p:nvSpPr>
        <p:spPr>
          <a:xfrm>
            <a:off x="5895720" y="4705200"/>
            <a:ext cx="287640" cy="838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5"/>
          <p:cNvSpPr/>
          <p:nvPr/>
        </p:nvSpPr>
        <p:spPr>
          <a:xfrm>
            <a:off x="6624000" y="4176000"/>
            <a:ext cx="287640" cy="838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"/>
          <p:cNvSpPr/>
          <p:nvPr/>
        </p:nvSpPr>
        <p:spPr>
          <a:xfrm>
            <a:off x="7766640" y="2664000"/>
            <a:ext cx="1017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Hei hei!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CustomShape 17"/>
          <p:cNvSpPr/>
          <p:nvPr/>
        </p:nvSpPr>
        <p:spPr>
          <a:xfrm>
            <a:off x="4391280" y="3312000"/>
            <a:ext cx="1515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Vennen min!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CustomShape 18"/>
          <p:cNvSpPr/>
          <p:nvPr/>
        </p:nvSpPr>
        <p:spPr>
          <a:xfrm>
            <a:off x="4536000" y="4968000"/>
            <a:ext cx="852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Glede</a:t>
            </a: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CustomShape 19"/>
          <p:cNvSpPr/>
          <p:nvPr/>
        </p:nvSpPr>
        <p:spPr>
          <a:xfrm>
            <a:off x="5961600" y="4824000"/>
            <a:ext cx="6620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Økt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latin typeface="Arial"/>
              </a:rPr>
              <a:t>puls</a:t>
            </a: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Bilde 2_0" descr="Et bilde som inneholder utendørs, person, mann&#10;&#10;Automatisk generert beskrivelse"/>
          <p:cNvPicPr/>
          <p:nvPr/>
        </p:nvPicPr>
        <p:blipFill>
          <a:blip r:embed="rId1"/>
          <a:stretch/>
        </p:blipFill>
        <p:spPr>
          <a:xfrm>
            <a:off x="5098320" y="4672800"/>
            <a:ext cx="3036240" cy="1733760"/>
          </a:xfrm>
          <a:prstGeom prst="rect">
            <a:avLst/>
          </a:prstGeom>
          <a:ln>
            <a:noFill/>
          </a:ln>
        </p:spPr>
      </p:pic>
      <p:pic>
        <p:nvPicPr>
          <p:cNvPr id="281" name="Plassholder for innhold 6_0" descr=""/>
          <p:cNvPicPr/>
          <p:nvPr/>
        </p:nvPicPr>
        <p:blipFill>
          <a:blip r:embed="rId2"/>
          <a:stretch/>
        </p:blipFill>
        <p:spPr>
          <a:xfrm>
            <a:off x="7423200" y="963720"/>
            <a:ext cx="4123440" cy="107856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4464000" y="2916000"/>
            <a:ext cx="5398560" cy="14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Spørsmål?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3528000" y="1944000"/>
            <a:ext cx="5609520" cy="48430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Bakgrun: Bio-psyko-sosial modell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2593080" y="1583640"/>
            <a:ext cx="875016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Et annet perspektiv: bio-psyko-sosial (Engel, 1977)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728000" y="3744000"/>
            <a:ext cx="791640" cy="791640"/>
          </a:xfrm>
          <a:prstGeom prst="smileyFace">
            <a:avLst>
              <a:gd name="adj" fmla="val 9282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1800000" y="4518000"/>
            <a:ext cx="575640" cy="1025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1800000" y="5400000"/>
            <a:ext cx="287640" cy="863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2088000" y="5400360"/>
            <a:ext cx="287640" cy="863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"/>
          <p:cNvSpPr/>
          <p:nvPr/>
        </p:nvSpPr>
        <p:spPr>
          <a:xfrm>
            <a:off x="1719720" y="4633200"/>
            <a:ext cx="287640" cy="838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8"/>
          <p:cNvSpPr/>
          <p:nvPr/>
        </p:nvSpPr>
        <p:spPr>
          <a:xfrm>
            <a:off x="2448000" y="4104000"/>
            <a:ext cx="287640" cy="838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184920" y="30398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DEL 1: Barndom &amp; Ungdom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Før Fødselen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2593080" y="1583640"/>
            <a:ext cx="5613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den prenatal perioden kan kalles den kritiske perioden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kjønnsutvikling: bestemt av hormonuttrykk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til uke 6 er embryo mellomkjønn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Kaskade av hormoner utløser utvikling av primære kjønnsorganer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disse vil deretter triggere videre hormonutskydd som kommer til å utløse ulike prosesser under puberteten for de to biologiske kjønn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424000" y="2124360"/>
            <a:ext cx="3526560" cy="241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Utviklingspåvirkende faktorer før fødselen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2593080" y="1923840"/>
            <a:ext cx="5613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Prenatalt er barnet sårbar for en del faktorer som kan påvirke kroppens utvikling</a:t>
            </a: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f.eks. mangler i kosthold eller utsettelse for gifter kan føre til adapajon av kroppen eller gi skader</a:t>
            </a:r>
            <a:endParaRPr b="0" lang="en-GB" sz="1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eks mangler på kosthold: Nederland under 2. Verdenskrig</a:t>
            </a:r>
            <a:endParaRPr b="0" lang="en-GB" sz="1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  <a:ea typeface="DejaVu Sans"/>
              </a:rPr>
              <a:t>gravide fikk ikke nok mat</a:t>
            </a:r>
            <a:endParaRPr b="0" lang="en-GB" sz="12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  <a:ea typeface="DejaVu Sans"/>
              </a:rPr>
              <a:t>når barna vokset opp fikk de vanlig kosthold, men pga kroppens antisipasjon av dårlige tider med lite mat fikk de fleste diabetisk, ble overvektige og hadde kardiovaskulære problemer (epigenetiske forandringer)</a:t>
            </a:r>
            <a:endParaRPr b="0" lang="en-GB" sz="1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DejaVu Sans"/>
              </a:rPr>
              <a:t>eks alkohol under graviditet: hemmet hjerneutvikling (fetal alcohol syndrome)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8640000" y="4248000"/>
            <a:ext cx="3346920" cy="22305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8443080" y="1656000"/>
            <a:ext cx="3507480" cy="237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593080" y="624240"/>
            <a:ext cx="891000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  <a:ea typeface="DejaVu Sans"/>
              </a:rPr>
              <a:t>Etter fødselen</a:t>
            </a:r>
            <a:br/>
            <a:endParaRPr b="0" lang="en-GB" sz="36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2593080" y="1923840"/>
            <a:ext cx="5613480" cy="49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barnet er nå 100% avhengig av foreldrene, men særlig moren som gir mat og nærhet (varme, sikkerhet)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barn som får bare mat men ingen nærhet utvikler problematisk atferd og dårlig helse</a:t>
            </a:r>
            <a:endParaRPr b="0" lang="en-GB" sz="1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Fosterbarn har økt insidens av psykiske og fysiske lidelser + studier </a:t>
            </a:r>
            <a:endParaRPr b="0" lang="en-GB" sz="1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eks apekatt barna som må velge mellom nærme og mat velger nærme</a:t>
            </a:r>
            <a:endParaRPr b="0" lang="en-GB" sz="1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Harlow study; </a:t>
            </a:r>
            <a:r>
              <a:rPr b="0" lang="en-US" sz="1200" spc="-1" strike="noStrike" u="sng">
                <a:solidFill>
                  <a:srgbClr val="fb4a18"/>
                </a:solidFill>
                <a:uFillTx/>
                <a:latin typeface="Century Gothic"/>
                <a:ea typeface="Noto Sans CJK SC"/>
                <a:hlinkClick r:id="rId1"/>
              </a:rPr>
              <a:t>https://youtu.be/OrNBEhzjg8I</a:t>
            </a:r>
            <a:endParaRPr b="0" lang="en-GB" sz="1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  <a:ea typeface="Noto Sans CJK SC"/>
              </a:rPr>
              <a:t>Evolusjonsbiologisk forklaring?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8208000" y="3600000"/>
            <a:ext cx="3566520" cy="295056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8856000" y="1106640"/>
            <a:ext cx="2141280" cy="213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{F52641FE-3BD5-254D-9036-88F62B2AF6DB}tf10001069</Template>
  <TotalTime>9203</TotalTime>
  <Application>LibreOffice/6.4.7.2$Linux_X86_64 LibreOffice_project/40$Build-2</Application>
  <Words>941</Words>
  <Paragraphs>103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2020-11-07T11:35:32Z</dcterms:created>
  <dc:creator>MAX KORBMACHER</dc:creator>
  <dc:description/>
  <dc:language>en-GB</dc:language>
  <cp:lastModifiedBy/>
  <dcterms:modified xsi:type="dcterms:W3CDTF">2022-05-21T21:25:25Z</dcterms:modified>
  <cp:revision>67</cp:revision>
  <dc:subject/>
  <dc:title>The Effect of Cortical Thickness Asymmetry Loss on Resting State Effective Connectivity Across Adult Life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